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ontserrat" panose="020B0604020202020204" pitchFamily="2" charset="0"/>
      <p:regular r:id="rId19"/>
      <p:bold r:id="rId20"/>
      <p:italic r:id="rId21"/>
      <p:boldItalic r:id="rId22"/>
    </p:embeddedFont>
    <p:embeddedFont>
      <p:font typeface="Oswald" panose="00000500000000000000" pitchFamily="2" charset="0"/>
      <p:regular r:id="rId23"/>
      <p:bold r:id="rId24"/>
    </p:embeddedFont>
    <p:embeddedFont>
      <p:font typeface="Playfair Display" panose="020B0604020202020204" pitchFamily="2" charset="0"/>
      <p:regular r:id="rId25"/>
      <p:bold r:id="rId26"/>
      <p:italic r:id="rId27"/>
      <p:boldItalic r:id="rId28"/>
    </p:embeddedFont>
    <p:embeddedFont>
      <p:font typeface="Poppins" panose="020B0502040204020203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7F8DD5-9906-442A-96A7-9457864BFE8E}">
  <a:tblStyle styleId="{5E7F8DD5-9906-442A-96A7-9457864BFE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a0b3ff0a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4a0b3ff0a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92a6091b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92a6091b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92a6091b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92a6091b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92a6091b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92a6091b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a0b3ff0a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a0b3ff0a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a0b3ff0a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a0b3ff0a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a0b3ff0a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a0b3ff0a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a0b3ff0a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4a0b3ff0a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92a6091b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92a6091b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92a6091b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92a6091b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92a6091b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92a6091b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92a6091b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92a6091b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92a6091b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92a6091b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92a6091b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92a6091b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92a6091b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92a6091b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55498c5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55498c5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925125" y="1340250"/>
            <a:ext cx="7141500" cy="12315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>
                <a:latin typeface="Poppins"/>
                <a:ea typeface="Poppins"/>
                <a:cs typeface="Poppins"/>
                <a:sym typeface="Poppins"/>
              </a:rPr>
              <a:t>AI Contest 2023</a:t>
            </a:r>
            <a:endParaRPr sz="68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27113" t="-2669" r="30334"/>
          <a:stretch/>
        </p:blipFill>
        <p:spPr>
          <a:xfrm>
            <a:off x="5058625" y="3289663"/>
            <a:ext cx="1217975" cy="15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l="34622" t="24110" r="34551" b="58140"/>
          <a:stretch/>
        </p:blipFill>
        <p:spPr>
          <a:xfrm>
            <a:off x="6624575" y="3800785"/>
            <a:ext cx="2055224" cy="6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80650" y="3575675"/>
            <a:ext cx="4012500" cy="969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Poppins"/>
                <a:ea typeface="Poppins"/>
                <a:cs typeface="Poppins"/>
                <a:sym typeface="Poppins"/>
              </a:rPr>
              <a:t>PTITxNaver</a:t>
            </a:r>
            <a:endParaRPr sz="51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1440300" y="58750"/>
            <a:ext cx="626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/>
              <a:t>Giải thưởng</a:t>
            </a:r>
            <a:endParaRPr sz="2600" b="1" u="sng"/>
          </a:p>
        </p:txBody>
      </p:sp>
      <p:graphicFrame>
        <p:nvGraphicFramePr>
          <p:cNvPr id="125" name="Google Shape;125;p22"/>
          <p:cNvGraphicFramePr/>
          <p:nvPr>
            <p:extLst>
              <p:ext uri="{D42A27DB-BD31-4B8C-83A1-F6EECF244321}">
                <p14:modId xmlns:p14="http://schemas.microsoft.com/office/powerpoint/2010/main" val="2792672260"/>
              </p:ext>
            </p:extLst>
          </p:nvPr>
        </p:nvGraphicFramePr>
        <p:xfrm>
          <a:off x="758400" y="794163"/>
          <a:ext cx="7627200" cy="3504990"/>
        </p:xfrm>
        <a:graphic>
          <a:graphicData uri="http://schemas.openxmlformats.org/drawingml/2006/table">
            <a:tbl>
              <a:tblPr>
                <a:noFill/>
                <a:tableStyleId>{5E7F8DD5-9906-442A-96A7-9457864BFE8E}</a:tableStyleId>
              </a:tblPr>
              <a:tblGrid>
                <a:gridCol w="260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u="sng"/>
                        <a:t>Giải</a:t>
                      </a:r>
                      <a:endParaRPr sz="2100" b="1" u="sng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u="sng"/>
                        <a:t>Số lượng</a:t>
                      </a:r>
                      <a:endParaRPr sz="1700" b="1" u="sng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u="sng"/>
                        <a:t>Tiền thưởng (đồng)</a:t>
                      </a:r>
                      <a:endParaRPr sz="1900" b="1" u="sng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 u="sng"/>
                        <a:t>Tổng (đồng)</a:t>
                      </a:r>
                      <a:endParaRPr sz="2100" b="1" u="sng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Giải nhất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1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20.000.000 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20.000.000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Giải nhì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1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10.000.000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10.000.000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Giải ba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2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5.000.000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10.000.000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Giải khuyến khích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8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500.000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4.000.000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Các giải thưởng phụ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6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1.000.000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6.000.000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/>
                        <a:t>Tổng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50.000.000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Thời gian dự kiến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1440300" y="178325"/>
            <a:ext cx="6263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/>
              <a:t>Lịch dự kiến</a:t>
            </a:r>
            <a:endParaRPr sz="3200" b="1" u="sng"/>
          </a:p>
        </p:txBody>
      </p:sp>
      <p:sp>
        <p:nvSpPr>
          <p:cNvPr id="136" name="Google Shape;136;p24"/>
          <p:cNvSpPr txBox="1"/>
          <p:nvPr/>
        </p:nvSpPr>
        <p:spPr>
          <a:xfrm>
            <a:off x="806875" y="993900"/>
            <a:ext cx="6263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Tổ chức vòng sơ loại</a:t>
            </a:r>
            <a:endParaRPr sz="24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Thời gian: </a:t>
            </a:r>
            <a:r>
              <a:rPr lang="en" sz="2400" b="1"/>
              <a:t>cả ngày 20/08/2023</a:t>
            </a:r>
            <a:endParaRPr sz="2400" b="1"/>
          </a:p>
        </p:txBody>
      </p:sp>
      <p:sp>
        <p:nvSpPr>
          <p:cNvPr id="137" name="Google Shape;137;p24"/>
          <p:cNvSpPr txBox="1"/>
          <p:nvPr/>
        </p:nvSpPr>
        <p:spPr>
          <a:xfrm>
            <a:off x="806875" y="2657650"/>
            <a:ext cx="7220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Tổ chức ngày thi chính thức</a:t>
            </a:r>
            <a:endParaRPr sz="24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Thời gian: </a:t>
            </a:r>
            <a:r>
              <a:rPr lang="en" sz="2400" b="1" u="sng"/>
              <a:t>Chiều chủ nhật ngày 27/08/2023</a:t>
            </a:r>
            <a:endParaRPr sz="24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Địa điểm: </a:t>
            </a:r>
            <a:r>
              <a:rPr lang="en" sz="2400" b="1" u="sng"/>
              <a:t>Hội trường A2, Học viện công nghệ bưu chính viễn thông</a:t>
            </a:r>
            <a:endParaRPr sz="24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Hình thức và thời gian đăng ký</a:t>
            </a:r>
            <a:endParaRPr sz="5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1024325" y="352325"/>
            <a:ext cx="237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/>
              <a:t>Hình thức</a:t>
            </a:r>
            <a:endParaRPr sz="3200" b="1" u="sng"/>
          </a:p>
        </p:txBody>
      </p:sp>
      <p:sp>
        <p:nvSpPr>
          <p:cNvPr id="148" name="Google Shape;148;p26"/>
          <p:cNvSpPr txBox="1"/>
          <p:nvPr/>
        </p:nvSpPr>
        <p:spPr>
          <a:xfrm>
            <a:off x="1024325" y="1127300"/>
            <a:ext cx="626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Hình thức đăng ký là trên website (địa chỉ cụ thể sẽ thông báo sau)</a:t>
            </a:r>
            <a:endParaRPr sz="2400"/>
          </a:p>
        </p:txBody>
      </p:sp>
      <p:sp>
        <p:nvSpPr>
          <p:cNvPr id="149" name="Google Shape;149;p26"/>
          <p:cNvSpPr txBox="1"/>
          <p:nvPr/>
        </p:nvSpPr>
        <p:spPr>
          <a:xfrm>
            <a:off x="1024325" y="2081850"/>
            <a:ext cx="6263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/>
              <a:t>Thời gian</a:t>
            </a:r>
            <a:endParaRPr sz="3200" b="1" u="sng"/>
          </a:p>
        </p:txBody>
      </p:sp>
      <p:sp>
        <p:nvSpPr>
          <p:cNvPr id="150" name="Google Shape;150;p26"/>
          <p:cNvSpPr txBox="1"/>
          <p:nvPr/>
        </p:nvSpPr>
        <p:spPr>
          <a:xfrm>
            <a:off x="1024325" y="2865800"/>
            <a:ext cx="626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Thời gian đăng ký bắt đầu từ </a:t>
            </a:r>
            <a:r>
              <a:rPr lang="en" sz="2400"/>
              <a:t>ngày 17/7</a:t>
            </a:r>
            <a:endParaRPr sz="2400" dirty="0"/>
          </a:p>
        </p:txBody>
      </p:sp>
      <p:sp>
        <p:nvSpPr>
          <p:cNvPr id="151" name="Google Shape;151;p26"/>
          <p:cNvSpPr txBox="1"/>
          <p:nvPr/>
        </p:nvSpPr>
        <p:spPr>
          <a:xfrm>
            <a:off x="1024325" y="3526750"/>
            <a:ext cx="6263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/>
              <a:t>Thời gian training dự kiến</a:t>
            </a:r>
            <a:endParaRPr sz="3200" b="1" u="sng"/>
          </a:p>
        </p:txBody>
      </p:sp>
      <p:sp>
        <p:nvSpPr>
          <p:cNvPr id="152" name="Google Shape;152;p26"/>
          <p:cNvSpPr txBox="1"/>
          <p:nvPr/>
        </p:nvSpPr>
        <p:spPr>
          <a:xfrm>
            <a:off x="1024325" y="4310700"/>
            <a:ext cx="626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Từ 30/7 đến ngày thi vòng loại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Thông tin liên hệ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/>
        </p:nvSpPr>
        <p:spPr>
          <a:xfrm>
            <a:off x="828625" y="1287500"/>
            <a:ext cx="6263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Nếu các bạn có thắc mắc về cuộc thi, xin vui lòng liên hệ đến email: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</a:rPr>
              <a:t>ptitaichallenge@gmail.com</a:t>
            </a:r>
            <a:endParaRPr sz="2500"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87250" y="27225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ts val="3080"/>
              <a:buChar char="●"/>
            </a:pPr>
            <a:r>
              <a:rPr lang="en" sz="3080" b="1" u="sng"/>
              <a:t>Giới thiệu</a:t>
            </a:r>
            <a:endParaRPr sz="308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080" b="1"/>
          </a:p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ts val="3080"/>
              <a:buChar char="●"/>
            </a:pPr>
            <a:r>
              <a:rPr lang="en" sz="3080" b="1" u="sng"/>
              <a:t>Hình thức thi</a:t>
            </a:r>
            <a:endParaRPr sz="308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080" b="1"/>
          </a:p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ts val="3080"/>
              <a:buChar char="●"/>
            </a:pPr>
            <a:r>
              <a:rPr lang="en" sz="3080" b="1" u="sng"/>
              <a:t>Giải thưởng</a:t>
            </a:r>
            <a:endParaRPr sz="308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080" b="1"/>
          </a:p>
          <a:p>
            <a:pPr marL="457200" lvl="0" indent="-424180" algn="l" rtl="0">
              <a:spcBef>
                <a:spcPts val="0"/>
              </a:spcBef>
              <a:spcAft>
                <a:spcPts val="0"/>
              </a:spcAft>
              <a:buSzPts val="3080"/>
              <a:buChar char="●"/>
            </a:pPr>
            <a:r>
              <a:rPr lang="en" sz="3080" b="1" u="sng"/>
              <a:t>Thời gian dự kiến</a:t>
            </a:r>
            <a:endParaRPr sz="3080" b="1" u="sng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200">
                <a:latin typeface="Oswald"/>
                <a:ea typeface="Oswald"/>
                <a:cs typeface="Oswald"/>
                <a:sym typeface="Oswald"/>
              </a:rPr>
              <a:t>Outlines</a:t>
            </a:r>
            <a:endParaRPr sz="5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Giới thiệu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440300" y="80475"/>
            <a:ext cx="626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latin typeface="Poppins"/>
                <a:ea typeface="Poppins"/>
                <a:cs typeface="Poppins"/>
                <a:sym typeface="Poppins"/>
              </a:rPr>
              <a:t>Arcade learning environment (ALE)</a:t>
            </a:r>
            <a:endParaRPr sz="2400" b="1" u="sng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875" y="732600"/>
            <a:ext cx="1524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875" y="732600"/>
            <a:ext cx="1524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9875" y="2732850"/>
            <a:ext cx="1600525" cy="21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0400" y="2732850"/>
            <a:ext cx="1447475" cy="21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43550" y="957463"/>
            <a:ext cx="5219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/>
              <a:t>ALE</a:t>
            </a:r>
            <a:r>
              <a:rPr lang="en" sz="2000"/>
              <a:t> là một framework đơn giản được sử dụng rộng rãi trong học tập và nghiên cứu xây dựng các </a:t>
            </a:r>
            <a:r>
              <a:rPr lang="en" sz="2000" b="1" u="sng"/>
              <a:t>tác nhân trí tuệ nhân tạo</a:t>
            </a:r>
            <a:r>
              <a:rPr lang="en" sz="2000" b="1"/>
              <a:t> (AI)</a:t>
            </a:r>
            <a:r>
              <a:rPr lang="en" sz="2000"/>
              <a:t> có năng lực ấn tượng trên hàng chục trò chơi Atari</a:t>
            </a:r>
            <a:endParaRPr sz="2000"/>
          </a:p>
        </p:txBody>
      </p:sp>
      <p:sp>
        <p:nvSpPr>
          <p:cNvPr id="83" name="Google Shape;83;p16"/>
          <p:cNvSpPr txBox="1"/>
          <p:nvPr/>
        </p:nvSpPr>
        <p:spPr>
          <a:xfrm>
            <a:off x="143550" y="3221650"/>
            <a:ext cx="4969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ALE nhận được sự quan tâm ngày càng tăng từ </a:t>
            </a:r>
            <a:r>
              <a:rPr lang="en" sz="2000" b="1" u="sng"/>
              <a:t>cộng đồng khoa học</a:t>
            </a:r>
            <a:r>
              <a:rPr lang="en" sz="2000"/>
              <a:t>, dẫn đến một số </a:t>
            </a:r>
            <a:r>
              <a:rPr lang="en" sz="2000" b="1" u="sng"/>
              <a:t>bài báo có trích dẫn cao</a:t>
            </a:r>
            <a:r>
              <a:rPr lang="en" sz="2000"/>
              <a:t> như Deep Q-Networks (DQN</a:t>
            </a:r>
            <a:r>
              <a:rPr lang="en" sz="2000" b="1"/>
              <a:t>)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567100" y="43500"/>
            <a:ext cx="400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Poppins"/>
                <a:ea typeface="Poppins"/>
                <a:cs typeface="Poppins"/>
                <a:sym typeface="Poppins"/>
              </a:rPr>
              <a:t>Tetris</a:t>
            </a:r>
            <a:endParaRPr sz="3000" b="1" u="sng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3072" t="17444" r="50588" b="11060"/>
          <a:stretch/>
        </p:blipFill>
        <p:spPr>
          <a:xfrm>
            <a:off x="5352250" y="560025"/>
            <a:ext cx="3362674" cy="40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26500" y="776425"/>
            <a:ext cx="4919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Tetris là một trò chơi điện tử được phát triển bởi </a:t>
            </a:r>
            <a:r>
              <a:rPr lang="en" sz="2000" b="1" u="sng"/>
              <a:t>Alexey Pajitnov</a:t>
            </a:r>
            <a:r>
              <a:rPr lang="en" sz="2000"/>
              <a:t> - nhà khoa học máy tính người Liên Xô vào năm 1984.</a:t>
            </a:r>
            <a:endParaRPr sz="2000"/>
          </a:p>
        </p:txBody>
      </p:sp>
      <p:sp>
        <p:nvSpPr>
          <p:cNvPr id="91" name="Google Shape;91;p17"/>
          <p:cNvSpPr txBox="1"/>
          <p:nvPr/>
        </p:nvSpPr>
        <p:spPr>
          <a:xfrm>
            <a:off x="121800" y="2808325"/>
            <a:ext cx="5121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Năm 2023, cuộc thi AI do khoa công nghệ thông tin 1 tổ chức sẽ sử dụng môi trường trò chơi Tetris Battle trong ALE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80100"/>
            <a:ext cx="4321099" cy="38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898100" y="0"/>
            <a:ext cx="534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latin typeface="Poppins"/>
                <a:ea typeface="Poppins"/>
                <a:cs typeface="Poppins"/>
                <a:sym typeface="Poppins"/>
              </a:rPr>
              <a:t>Tetris Battle</a:t>
            </a:r>
            <a:endParaRPr sz="3200" b="1" u="sng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52275" y="621000"/>
            <a:ext cx="3642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Tetris ở chế độ </a:t>
            </a:r>
            <a:r>
              <a:rPr lang="en" sz="1800" b="1" u="sng"/>
              <a:t>hai người chơi song song</a:t>
            </a:r>
            <a:r>
              <a:rPr lang="en" sz="1800"/>
              <a:t>, mang tính thi đấu cạnh tranh cao</a:t>
            </a:r>
            <a:endParaRPr sz="1800"/>
          </a:p>
        </p:txBody>
      </p:sp>
      <p:sp>
        <p:nvSpPr>
          <p:cNvPr id="99" name="Google Shape;99;p18"/>
          <p:cNvSpPr txBox="1"/>
          <p:nvPr/>
        </p:nvSpPr>
        <p:spPr>
          <a:xfrm>
            <a:off x="252275" y="1779625"/>
            <a:ext cx="3914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Về luật chơi cơ bản tương tự như Tetris truyền thống, tuy nhiên có thêm luật chơi mang tính </a:t>
            </a:r>
            <a:r>
              <a:rPr lang="en" sz="1800" b="1" u="sng"/>
              <a:t>tương tác trực tiếp giữa 2 người chơi</a:t>
            </a:r>
            <a:r>
              <a:rPr lang="en" sz="1800"/>
              <a:t> như ăn combo sẽ đẩy các hàng rác sang bên đối thủ.</a:t>
            </a:r>
            <a:endParaRPr sz="1800"/>
          </a:p>
        </p:txBody>
      </p:sp>
      <p:sp>
        <p:nvSpPr>
          <p:cNvPr id="100" name="Google Shape;100;p18"/>
          <p:cNvSpPr txBox="1"/>
          <p:nvPr/>
        </p:nvSpPr>
        <p:spPr>
          <a:xfrm>
            <a:off x="252275" y="3897300"/>
            <a:ext cx="4241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=&gt; Hai người chơi sẽ cố gắng </a:t>
            </a:r>
            <a:r>
              <a:rPr lang="en" sz="1800" b="1" u="sng">
                <a:solidFill>
                  <a:schemeClr val="dk2"/>
                </a:solidFill>
              </a:rPr>
              <a:t>sống sót</a:t>
            </a:r>
            <a:r>
              <a:rPr lang="en" sz="1800">
                <a:solidFill>
                  <a:schemeClr val="dk2"/>
                </a:solidFill>
              </a:rPr>
              <a:t> và </a:t>
            </a:r>
            <a:r>
              <a:rPr lang="en" sz="1800" b="1" u="sng">
                <a:solidFill>
                  <a:schemeClr val="dk2"/>
                </a:solidFill>
              </a:rPr>
              <a:t>ăn nhiều combo</a:t>
            </a:r>
            <a:r>
              <a:rPr lang="en" sz="1800">
                <a:solidFill>
                  <a:schemeClr val="dk2"/>
                </a:solidFill>
              </a:rPr>
              <a:t> tạo hàng rác để đánh bại đối thủ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Hình thức thi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l="2727" t="11533" r="2897" b="13329"/>
          <a:stretch/>
        </p:blipFill>
        <p:spPr>
          <a:xfrm>
            <a:off x="4786825" y="852525"/>
            <a:ext cx="4219200" cy="34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675050" y="99300"/>
            <a:ext cx="5793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/>
              <a:t>Hình thức thi</a:t>
            </a:r>
            <a:endParaRPr sz="3200" b="1" u="sng"/>
          </a:p>
        </p:txBody>
      </p:sp>
      <p:sp>
        <p:nvSpPr>
          <p:cNvPr id="112" name="Google Shape;112;p20"/>
          <p:cNvSpPr txBox="1"/>
          <p:nvPr/>
        </p:nvSpPr>
        <p:spPr>
          <a:xfrm>
            <a:off x="295800" y="852525"/>
            <a:ext cx="5284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Nếu có</a:t>
            </a:r>
            <a:r>
              <a:rPr lang="en" sz="2000" u="sng"/>
              <a:t> </a:t>
            </a:r>
            <a:r>
              <a:rPr lang="en" sz="2000" b="1" u="sng"/>
              <a:t>nhiều hơn 16 đội thi</a:t>
            </a:r>
            <a:r>
              <a:rPr lang="en" sz="2000"/>
              <a:t>, </a:t>
            </a:r>
            <a:r>
              <a:rPr lang="en" sz="2000" b="1" u="sng"/>
              <a:t>thi đấu vòng tròn tính điểm</a:t>
            </a:r>
            <a:r>
              <a:rPr lang="en" sz="2000"/>
              <a:t> theo từng bảng ở vòng loại</a:t>
            </a:r>
            <a:endParaRPr sz="2000"/>
          </a:p>
        </p:txBody>
      </p:sp>
      <p:sp>
        <p:nvSpPr>
          <p:cNvPr id="113" name="Google Shape;113;p20"/>
          <p:cNvSpPr txBox="1"/>
          <p:nvPr/>
        </p:nvSpPr>
        <p:spPr>
          <a:xfrm>
            <a:off x="295800" y="1939950"/>
            <a:ext cx="4491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Ở mỗi trận đấu, mỗi cặp được đấu </a:t>
            </a:r>
            <a:r>
              <a:rPr lang="en" sz="2000" b="1" u="sng"/>
              <a:t>3 lần</a:t>
            </a:r>
            <a:r>
              <a:rPr lang="en" sz="2000"/>
              <a:t> và các đội được phép thay lại (nạp lại) chiến thuật trước khi bắt đầu mỗi lần đấu</a:t>
            </a:r>
            <a:endParaRPr sz="2000"/>
          </a:p>
        </p:txBody>
      </p:sp>
      <p:sp>
        <p:nvSpPr>
          <p:cNvPr id="114" name="Google Shape;114;p20"/>
          <p:cNvSpPr txBox="1"/>
          <p:nvPr/>
        </p:nvSpPr>
        <p:spPr>
          <a:xfrm>
            <a:off x="295800" y="3642975"/>
            <a:ext cx="382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Vòng chung kết dự kiến sẽ chọn </a:t>
            </a:r>
            <a:r>
              <a:rPr lang="en" sz="2000" b="1" u="sng"/>
              <a:t>16 đội xếp đầu</a:t>
            </a:r>
            <a:r>
              <a:rPr lang="en" sz="2000"/>
              <a:t>, với thể thức thi đấu là </a:t>
            </a:r>
            <a:r>
              <a:rPr lang="en" sz="2000" b="1" u="sng"/>
              <a:t>loại trực tiếp</a:t>
            </a:r>
            <a:endParaRPr sz="20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Giải thưởng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On-screen Show (16:9)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Montserrat</vt:lpstr>
      <vt:lpstr>Oswald</vt:lpstr>
      <vt:lpstr>Poppins</vt:lpstr>
      <vt:lpstr>Playfair Display</vt:lpstr>
      <vt:lpstr>Pop</vt:lpstr>
      <vt:lpstr>PowerPoint Presentation</vt:lpstr>
      <vt:lpstr>Giới thiệu  Hình thức thi  Giải thưởng  Thời gian dự kiến</vt:lpstr>
      <vt:lpstr>Giới thiệu</vt:lpstr>
      <vt:lpstr>PowerPoint Presentation</vt:lpstr>
      <vt:lpstr>PowerPoint Presentation</vt:lpstr>
      <vt:lpstr>PowerPoint Presentation</vt:lpstr>
      <vt:lpstr>Hình thức thi</vt:lpstr>
      <vt:lpstr>PowerPoint Presentation</vt:lpstr>
      <vt:lpstr>Giải thưởng</vt:lpstr>
      <vt:lpstr>PowerPoint Presentation</vt:lpstr>
      <vt:lpstr>Thời gian dự kiến</vt:lpstr>
      <vt:lpstr>PowerPoint Presentation</vt:lpstr>
      <vt:lpstr>Hình thức và thời gian đăng ký</vt:lpstr>
      <vt:lpstr>PowerPoint Presentation</vt:lpstr>
      <vt:lpstr>Thông tin liên hệ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Tran Tien Cong</cp:lastModifiedBy>
  <cp:revision>1</cp:revision>
  <dcterms:modified xsi:type="dcterms:W3CDTF">2023-07-17T04:03:38Z</dcterms:modified>
</cp:coreProperties>
</file>